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0"/>
  </p:notesMasterIdLst>
  <p:sldIdLst>
    <p:sldId id="256" r:id="rId2"/>
    <p:sldId id="259" r:id="rId3"/>
    <p:sldId id="257" r:id="rId4"/>
    <p:sldId id="258"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88889" autoAdjust="0"/>
  </p:normalViewPr>
  <p:slideViewPr>
    <p:cSldViewPr snapToGrid="0">
      <p:cViewPr varScale="1">
        <p:scale>
          <a:sx n="65" d="100"/>
          <a:sy n="65" d="100"/>
        </p:scale>
        <p:origin x="-94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53185F-C31B-4629-BD4D-F7597D5CA6CE}" type="datetimeFigureOut">
              <a:rPr lang="en-GB" smtClean="0"/>
              <a:pPr/>
              <a:t>24/03/2020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6E48DB-60CB-4CC3-95B1-D45DB79BB125}" type="slidenum">
              <a:rPr lang="en-GB" smtClean="0"/>
              <a:pPr/>
              <a:t>‹#›</a:t>
            </a:fld>
            <a:endParaRPr lang="en-GB"/>
          </a:p>
        </p:txBody>
      </p:sp>
    </p:spTree>
    <p:extLst>
      <p:ext uri="{BB962C8B-B14F-4D97-AF65-F5344CB8AC3E}">
        <p14:creationId xmlns:p14="http://schemas.microsoft.com/office/powerpoint/2010/main" xmlns="" val="4183932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President Roosevelt before entering WWII established a policy whose</a:t>
            </a:r>
            <a:r>
              <a:rPr lang="en-GB" baseline="0" dirty="0" smtClean="0"/>
              <a:t> task was to convert industries to war needs from peacetime work through allocation of materials, priorities establishment in materials distribution and prohibit production that was not essential. The policy of preparation and readiness to war coordinated federal and state measures for the civilians protection in cases of emergencies regarding war. Furthermore, citizens were commissioned to engaged and patrol in rescues and search missions. 1o mullion volunteers were organized in an effort to fight fires, decontaminate following chemical weapons attacks and provide first aid in case of emergencies. Furthermore, the government launched a successful program where the youth would be recruited and trained with an aim of fighting the enemy to protect the US. With this in mind, there were a number of communication tools that would hence be used to prepare and make the relevant communication needed for the overall strategy of winning. </a:t>
            </a:r>
            <a:endParaRPr lang="en-GB" dirty="0"/>
          </a:p>
        </p:txBody>
      </p:sp>
      <p:sp>
        <p:nvSpPr>
          <p:cNvPr id="4" name="Slide Number Placeholder 3"/>
          <p:cNvSpPr>
            <a:spLocks noGrp="1"/>
          </p:cNvSpPr>
          <p:nvPr>
            <p:ph type="sldNum" sz="quarter" idx="10"/>
          </p:nvPr>
        </p:nvSpPr>
        <p:spPr/>
        <p:txBody>
          <a:bodyPr/>
          <a:lstStyle/>
          <a:p>
            <a:fld id="{116E48DB-60CB-4CC3-95B1-D45DB79BB125}" type="slidenum">
              <a:rPr lang="en-GB" smtClean="0"/>
              <a:pPr/>
              <a:t>2</a:t>
            </a:fld>
            <a:endParaRPr lang="en-GB"/>
          </a:p>
        </p:txBody>
      </p:sp>
    </p:spTree>
    <p:extLst>
      <p:ext uri="{BB962C8B-B14F-4D97-AF65-F5344CB8AC3E}">
        <p14:creationId xmlns:p14="http://schemas.microsoft.com/office/powerpoint/2010/main" xmlns="" val="3519487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In</a:t>
            </a:r>
            <a:r>
              <a:rPr lang="en-GB" baseline="0" dirty="0" smtClean="0"/>
              <a:t> the United States, the two common means of communication during WWII were newspapers and radio broadcasts. These two sources were influential as they made it possible to connect people from their homes and kept them informed about the progress of the overseas fighting as well as the impact that were on these communities. In the WWII, war correspondents would sped a good deal of time with troops such as in planes, on the ground and even aboard ships. With this efforts, the radio broadcast would bring the war into living rooms of the citizens as families would gather around to have an idea of hat was happening overseas. When it came to television, it included war effort uplifting stories, combat dramatic footage and segments which featured politicians and generals with explanations of latest strategies and developments. </a:t>
            </a:r>
            <a:endParaRPr lang="en-GB" dirty="0"/>
          </a:p>
        </p:txBody>
      </p:sp>
      <p:sp>
        <p:nvSpPr>
          <p:cNvPr id="4" name="Slide Number Placeholder 3"/>
          <p:cNvSpPr>
            <a:spLocks noGrp="1"/>
          </p:cNvSpPr>
          <p:nvPr>
            <p:ph type="sldNum" sz="quarter" idx="10"/>
          </p:nvPr>
        </p:nvSpPr>
        <p:spPr/>
        <p:txBody>
          <a:bodyPr/>
          <a:lstStyle/>
          <a:p>
            <a:fld id="{116E48DB-60CB-4CC3-95B1-D45DB79BB125}" type="slidenum">
              <a:rPr lang="en-GB" smtClean="0"/>
              <a:pPr/>
              <a:t>3</a:t>
            </a:fld>
            <a:endParaRPr lang="en-GB"/>
          </a:p>
        </p:txBody>
      </p:sp>
    </p:spTree>
    <p:extLst>
      <p:ext uri="{BB962C8B-B14F-4D97-AF65-F5344CB8AC3E}">
        <p14:creationId xmlns:p14="http://schemas.microsoft.com/office/powerpoint/2010/main" xmlns="" val="2374559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When it came to newspapers and radio broadcasts as means of communicating policies in the US</a:t>
            </a:r>
            <a:r>
              <a:rPr lang="en-GB" baseline="0" dirty="0" smtClean="0"/>
              <a:t> during WWII, they were seen to communicate information through the best ways possible. This is because, they had the right methodology to communicate ideas to people concerning the war making it possible to develop the necessary tools and take precaution in the best way possible. Information from these two tools used to communicate the policies were free from distortion as information was first hand. Overall, there was revelation of the right and correct information which led to the best possible ways to implement the policies hence attainment of the overall expectations. Before communicating information to respondents, errors would be checked and corrected if there  were any of them. </a:t>
            </a:r>
            <a:endParaRPr lang="en-GB" dirty="0"/>
          </a:p>
        </p:txBody>
      </p:sp>
      <p:sp>
        <p:nvSpPr>
          <p:cNvPr id="4" name="Slide Number Placeholder 3"/>
          <p:cNvSpPr>
            <a:spLocks noGrp="1"/>
          </p:cNvSpPr>
          <p:nvPr>
            <p:ph type="sldNum" sz="quarter" idx="10"/>
          </p:nvPr>
        </p:nvSpPr>
        <p:spPr/>
        <p:txBody>
          <a:bodyPr/>
          <a:lstStyle/>
          <a:p>
            <a:fld id="{116E48DB-60CB-4CC3-95B1-D45DB79BB125}" type="slidenum">
              <a:rPr lang="en-GB" smtClean="0"/>
              <a:pPr/>
              <a:t>4</a:t>
            </a:fld>
            <a:endParaRPr lang="en-GB"/>
          </a:p>
        </p:txBody>
      </p:sp>
    </p:spTree>
    <p:extLst>
      <p:ext uri="{BB962C8B-B14F-4D97-AF65-F5344CB8AC3E}">
        <p14:creationId xmlns:p14="http://schemas.microsoft.com/office/powerpoint/2010/main" xmlns="" val="812256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It has always been the idea that before information is released to the concerned authorities, there</a:t>
            </a:r>
            <a:r>
              <a:rPr lang="en-GB" baseline="0" dirty="0" smtClean="0"/>
              <a:t> should be a determination made so as to make it successful in indicating the roles to the concerned authorities. There was comprehensively in the role of the government to control the information that was on newspapers and radio broadcasts to minimize  information misinterpretation regarding the war. In the year 1942, there was a code of practices regarding wartime on instructions regarding handling of news. The code was implemented by majority of the organizations that were influential in releasing information. Furthermore, the government heavily relied on the patriotism of reporters who ensued the right information was collected and presented to enhance understanding of roles. Overall, interest groups, media and parties played relevant roles in shaping the policy towards conquering the war among the enemies.  Women were not left behind as they engaged in activities that were best suitable to them enabling the right and effective measures towards winning. </a:t>
            </a:r>
            <a:endParaRPr lang="en-GB" dirty="0"/>
          </a:p>
        </p:txBody>
      </p:sp>
      <p:sp>
        <p:nvSpPr>
          <p:cNvPr id="4" name="Slide Number Placeholder 3"/>
          <p:cNvSpPr>
            <a:spLocks noGrp="1"/>
          </p:cNvSpPr>
          <p:nvPr>
            <p:ph type="sldNum" sz="quarter" idx="10"/>
          </p:nvPr>
        </p:nvSpPr>
        <p:spPr/>
        <p:txBody>
          <a:bodyPr/>
          <a:lstStyle/>
          <a:p>
            <a:fld id="{116E48DB-60CB-4CC3-95B1-D45DB79BB125}" type="slidenum">
              <a:rPr lang="en-GB" smtClean="0"/>
              <a:pPr/>
              <a:t>5</a:t>
            </a:fld>
            <a:endParaRPr lang="en-GB"/>
          </a:p>
        </p:txBody>
      </p:sp>
    </p:spTree>
    <p:extLst>
      <p:ext uri="{BB962C8B-B14F-4D97-AF65-F5344CB8AC3E}">
        <p14:creationId xmlns:p14="http://schemas.microsoft.com/office/powerpoint/2010/main" xmlns="" val="794583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There was the dire need to produce as many war weapons as possible in the US industries to cope with the challenges that came along for the safety of the Americans. One of the effects that newspapers and</a:t>
            </a:r>
            <a:r>
              <a:rPr lang="en-GB" baseline="0" dirty="0" smtClean="0"/>
              <a:t> radio broadcasts had on the lives of citizens towards mass production of war weapons was commitment. People moved towards attaining the best weapons in the industries that would help towards winning against their enemies in the war. Secondly, there were teams created each with its own tasks towards the best strategies implementation which would aid in manufacture of the right weapons. Furthermore, citizens became aware of their duties and responsibilities which made t possible to manufacture weapons that led to accomplishments of the expectations towards winning the war. Nuclear bombs were well developed which were used in Japan at Hiroshima and Nagasaki leading to sufferings after the bombing. </a:t>
            </a:r>
            <a:endParaRPr lang="en-GB" dirty="0"/>
          </a:p>
        </p:txBody>
      </p:sp>
      <p:sp>
        <p:nvSpPr>
          <p:cNvPr id="4" name="Slide Number Placeholder 3"/>
          <p:cNvSpPr>
            <a:spLocks noGrp="1"/>
          </p:cNvSpPr>
          <p:nvPr>
            <p:ph type="sldNum" sz="quarter" idx="10"/>
          </p:nvPr>
        </p:nvSpPr>
        <p:spPr/>
        <p:txBody>
          <a:bodyPr/>
          <a:lstStyle/>
          <a:p>
            <a:fld id="{116E48DB-60CB-4CC3-95B1-D45DB79BB125}" type="slidenum">
              <a:rPr lang="en-GB" smtClean="0"/>
              <a:pPr/>
              <a:t>6</a:t>
            </a:fld>
            <a:endParaRPr lang="en-GB"/>
          </a:p>
        </p:txBody>
      </p:sp>
    </p:spTree>
    <p:extLst>
      <p:ext uri="{BB962C8B-B14F-4D97-AF65-F5344CB8AC3E}">
        <p14:creationId xmlns:p14="http://schemas.microsoft.com/office/powerpoint/2010/main" xmlns="" val="1565864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smtClean="0"/>
              <a:t>The</a:t>
            </a:r>
            <a:r>
              <a:rPr lang="en-GB" baseline="0" dirty="0" smtClean="0"/>
              <a:t> role of industries in enhancing technological advancements in the US during the WWII had huge impacts on social cultural aspects. The two main social cultural aspects with regard to the idea of industries conversion to war needs were education and technological advancements.  The United States in terms of education became one of the leading nations of the world with the elites which led to a number of accomplishments towards a prosperous life. When it came to technological advancements, the US became a first world country where majority of the citizens contributed to its success. The US became a super power country where it developed technologically and citizens became intellectual towards various technological areas. The policy of converting industries impacted the social aspects of education and technology positively as citizens develops an attitude towards a better society years later. Currently, the US has made it possible to have the right and relevant education channels and technology. </a:t>
            </a:r>
            <a:endParaRPr lang="en-GB" dirty="0"/>
          </a:p>
        </p:txBody>
      </p:sp>
      <p:sp>
        <p:nvSpPr>
          <p:cNvPr id="4" name="Slide Number Placeholder 3"/>
          <p:cNvSpPr>
            <a:spLocks noGrp="1"/>
          </p:cNvSpPr>
          <p:nvPr>
            <p:ph type="sldNum" sz="quarter" idx="10"/>
          </p:nvPr>
        </p:nvSpPr>
        <p:spPr/>
        <p:txBody>
          <a:bodyPr/>
          <a:lstStyle/>
          <a:p>
            <a:fld id="{116E48DB-60CB-4CC3-95B1-D45DB79BB125}" type="slidenum">
              <a:rPr lang="en-GB" smtClean="0"/>
              <a:pPr/>
              <a:t>7</a:t>
            </a:fld>
            <a:endParaRPr lang="en-GB"/>
          </a:p>
        </p:txBody>
      </p:sp>
    </p:spTree>
    <p:extLst>
      <p:ext uri="{BB962C8B-B14F-4D97-AF65-F5344CB8AC3E}">
        <p14:creationId xmlns:p14="http://schemas.microsoft.com/office/powerpoint/2010/main" xmlns="" val="532390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558129" y="434162"/>
            <a:ext cx="11075745"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963168" y="1820206"/>
            <a:ext cx="103632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963168" y="3685032"/>
            <a:ext cx="103632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2EE4374B-2D6C-4CFC-B773-708B9C9A33C4}" type="datetime1">
              <a:rPr lang="en-GB" smtClean="0"/>
              <a:t>24/03/2020</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11" name="Slide Number Placeholder 10"/>
          <p:cNvSpPr>
            <a:spLocks noGrp="1"/>
          </p:cNvSpPr>
          <p:nvPr>
            <p:ph type="sldNum" sz="quarter" idx="12"/>
          </p:nvPr>
        </p:nvSpPr>
        <p:spPr/>
        <p:txBody>
          <a:bodyPr/>
          <a:lstStyle>
            <a:extLst/>
          </a:lstStyle>
          <a:p>
            <a:fld id="{37137B1E-F36C-45BC-B2E8-759AE414B7C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0560" y="4983480"/>
            <a:ext cx="1091184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670560" y="530352"/>
            <a:ext cx="1091184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E5C980B-8901-40E2-9203-182989FAD565}" type="datetime1">
              <a:rPr lang="en-GB" smtClean="0"/>
              <a:t>24/03/2020</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7137B1E-F36C-45BC-B2E8-759AE414B7C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558129" y="434163"/>
            <a:ext cx="11075745"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624459" y="4928616"/>
            <a:ext cx="1091184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24459" y="5624484"/>
            <a:ext cx="1091184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D4029E3-3185-41AD-A069-136A7748AD13}" type="datetime1">
              <a:rPr lang="en-GB" smtClean="0"/>
              <a:t>24/03/2020</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7137B1E-F36C-45BC-B2E8-759AE414B7C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685803"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340480" y="530352"/>
            <a:ext cx="524256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C652D1-F1C0-4FDC-865B-CC3F89F99B42}" type="datetime1">
              <a:rPr lang="en-GB" smtClean="0"/>
              <a:t>24/03/2020</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37137B1E-F36C-45BC-B2E8-759AE414B7C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0560" y="4983480"/>
            <a:ext cx="1091184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809632" y="579438"/>
            <a:ext cx="524256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202892" y="579438"/>
            <a:ext cx="524256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80963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202892" y="1447800"/>
            <a:ext cx="524256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617C6A6-95BB-4018-8E06-5FD6786D3818}" type="datetime1">
              <a:rPr lang="en-GB" smtClean="0"/>
              <a:t>24/03/2020</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37137B1E-F36C-45BC-B2E8-759AE414B7C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6DAA5C2-D9CE-405E-A567-DFA47E822E96}" type="datetime1">
              <a:rPr lang="en-GB" smtClean="0"/>
              <a:t>24/03/2020</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37137B1E-F36C-45BC-B2E8-759AE414B7C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DDA6BBA1-53A8-4704-9EF3-82719D6AC7DE}" type="datetime1">
              <a:rPr lang="en-GB" smtClean="0"/>
              <a:t>24/03/2020</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37137B1E-F36C-45BC-B2E8-759AE414B7C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85045" y="533400"/>
            <a:ext cx="39624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7385129" y="1447802"/>
            <a:ext cx="39624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1015163" y="930144"/>
            <a:ext cx="616821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062A69B-92CE-4B6A-AD77-614422976ED1}" type="datetime1">
              <a:rPr lang="en-GB" smtClean="0"/>
              <a:t>24/03/2020</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37137B1E-F36C-45BC-B2E8-759AE414B7C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8534401" y="434162"/>
            <a:ext cx="3099473"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609600" y="5012056"/>
            <a:ext cx="109728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8616949" y="533400"/>
            <a:ext cx="298704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18D4649-3AE5-48E6-B2DC-4FC0335C87CE}" type="datetime1">
              <a:rPr lang="en-GB" smtClean="0"/>
              <a:t>24/03/2020</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37137B1E-F36C-45BC-B2E8-759AE414B7C1}" type="slidenum">
              <a:rPr lang="en-GB" smtClean="0"/>
              <a:pPr/>
              <a:t>‹#›</a:t>
            </a:fld>
            <a:endParaRPr lang="en-GB"/>
          </a:p>
        </p:txBody>
      </p:sp>
      <p:sp>
        <p:nvSpPr>
          <p:cNvPr id="3" name="Picture Placeholder 2"/>
          <p:cNvSpPr>
            <a:spLocks noGrp="1"/>
          </p:cNvSpPr>
          <p:nvPr>
            <p:ph type="pic" idx="1"/>
          </p:nvPr>
        </p:nvSpPr>
        <p:spPr>
          <a:xfrm>
            <a:off x="561973" y="435768"/>
            <a:ext cx="7900416"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70560" y="4983480"/>
            <a:ext cx="1091184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70560" y="530352"/>
            <a:ext cx="1091184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83D6E8B-64D7-400A-8F0C-9814917D4B30}" type="datetime1">
              <a:rPr lang="en-GB" smtClean="0"/>
              <a:t>24/03/2020</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7137B1E-F36C-45BC-B2E8-759AE414B7C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533405"/>
            <a:ext cx="26416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711200" y="533403"/>
            <a:ext cx="79248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0825CBC-5971-4011-86F3-BDD010F8E0D1}" type="datetime1">
              <a:rPr lang="en-GB" smtClean="0"/>
              <a:t>24/03/2020</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37137B1E-F36C-45BC-B2E8-759AE414B7C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406401" y="329185"/>
            <a:ext cx="11376073"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558129" y="434162"/>
            <a:ext cx="11075745"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670560" y="4985590"/>
            <a:ext cx="1091184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670560" y="530352"/>
            <a:ext cx="1091184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5035104" y="6111876"/>
            <a:ext cx="3048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0303A43-1E73-4F27-AFD1-603A82E12E53}" type="datetime1">
              <a:rPr lang="en-GB" smtClean="0"/>
              <a:t>24/03/2020</a:t>
            </a:fld>
            <a:endParaRPr lang="en-GB"/>
          </a:p>
        </p:txBody>
      </p:sp>
      <p:sp>
        <p:nvSpPr>
          <p:cNvPr id="18" name="Footer Placeholder 17"/>
          <p:cNvSpPr>
            <a:spLocks noGrp="1"/>
          </p:cNvSpPr>
          <p:nvPr>
            <p:ph type="ftr" sz="quarter" idx="3"/>
          </p:nvPr>
        </p:nvSpPr>
        <p:spPr>
          <a:xfrm>
            <a:off x="8083104" y="6111876"/>
            <a:ext cx="3048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GB"/>
          </a:p>
        </p:txBody>
      </p:sp>
      <p:sp>
        <p:nvSpPr>
          <p:cNvPr id="5" name="Slide Number Placeholder 4"/>
          <p:cNvSpPr>
            <a:spLocks noGrp="1"/>
          </p:cNvSpPr>
          <p:nvPr>
            <p:ph type="sldNum" sz="quarter" idx="4"/>
          </p:nvPr>
        </p:nvSpPr>
        <p:spPr>
          <a:xfrm>
            <a:off x="11131104" y="6111876"/>
            <a:ext cx="6096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7137B1E-F36C-45BC-B2E8-759AE414B7C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4787" y="3673834"/>
            <a:ext cx="9144000" cy="2387600"/>
          </a:xfrm>
        </p:spPr>
        <p:txBody>
          <a:bodyPr>
            <a:normAutofit fontScale="90000"/>
          </a:bodyPr>
          <a:lstStyle/>
          <a:p>
            <a:r>
              <a:rPr lang="en-GB" dirty="0" smtClean="0"/>
              <a:t>Name</a:t>
            </a:r>
            <a:br>
              <a:rPr lang="en-GB" dirty="0" smtClean="0"/>
            </a:br>
            <a:r>
              <a:rPr lang="en-GB" dirty="0" smtClean="0"/>
              <a:t>Institution</a:t>
            </a:r>
            <a:br>
              <a:rPr lang="en-GB" dirty="0" smtClean="0"/>
            </a:br>
            <a:r>
              <a:rPr lang="en-GB" dirty="0" smtClean="0"/>
              <a:t>Date</a:t>
            </a:r>
            <a:br>
              <a:rPr lang="en-GB" dirty="0" smtClean="0"/>
            </a:br>
            <a:r>
              <a:rPr lang="en-GB" dirty="0" smtClean="0"/>
              <a:t>Law</a:t>
            </a:r>
            <a:endParaRPr lang="en-GB" dirty="0"/>
          </a:p>
        </p:txBody>
      </p:sp>
      <p:sp>
        <p:nvSpPr>
          <p:cNvPr id="3" name="Slide Number Placeholder 2"/>
          <p:cNvSpPr>
            <a:spLocks noGrp="1"/>
          </p:cNvSpPr>
          <p:nvPr>
            <p:ph type="sldNum" sz="quarter" idx="12"/>
          </p:nvPr>
        </p:nvSpPr>
        <p:spPr/>
        <p:txBody>
          <a:bodyPr/>
          <a:lstStyle/>
          <a:p>
            <a:fld id="{37137B1E-F36C-45BC-B2E8-759AE414B7C1}" type="slidenum">
              <a:rPr lang="en-GB" smtClean="0"/>
              <a:pPr/>
              <a:t>1</a:t>
            </a:fld>
            <a:endParaRPr lang="en-GB"/>
          </a:p>
        </p:txBody>
      </p:sp>
    </p:spTree>
    <p:extLst>
      <p:ext uri="{BB962C8B-B14F-4D97-AF65-F5344CB8AC3E}">
        <p14:creationId xmlns:p14="http://schemas.microsoft.com/office/powerpoint/2010/main" xmlns="" val="2835338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27819"/>
            <a:ext cx="9144000" cy="1792552"/>
          </a:xfrm>
        </p:spPr>
        <p:txBody>
          <a:bodyPr/>
          <a:lstStyle/>
          <a:p>
            <a:pPr algn="l"/>
            <a:r>
              <a:rPr lang="en-GB" dirty="0" smtClean="0"/>
              <a:t>Government policy during WWII</a:t>
            </a:r>
            <a:endParaRPr lang="en-GB" dirty="0"/>
          </a:p>
        </p:txBody>
      </p:sp>
      <p:sp>
        <p:nvSpPr>
          <p:cNvPr id="3" name="Subtitle 2"/>
          <p:cNvSpPr>
            <a:spLocks noGrp="1"/>
          </p:cNvSpPr>
          <p:nvPr>
            <p:ph type="subTitle" idx="1"/>
          </p:nvPr>
        </p:nvSpPr>
        <p:spPr>
          <a:xfrm>
            <a:off x="1314137" y="2120373"/>
            <a:ext cx="9144000" cy="3137429"/>
          </a:xfrm>
        </p:spPr>
        <p:txBody>
          <a:bodyPr>
            <a:normAutofit/>
          </a:bodyPr>
          <a:lstStyle/>
          <a:p>
            <a:pPr marL="342900" indent="-342900" algn="l">
              <a:buFont typeface="Arial" panose="020B0604020202020204" pitchFamily="34" charset="0"/>
              <a:buChar char="•"/>
            </a:pPr>
            <a:r>
              <a:rPr lang="en-GB" dirty="0" smtClean="0"/>
              <a:t>Industries conversion to war needs from peacetime</a:t>
            </a:r>
          </a:p>
          <a:p>
            <a:pPr marL="342900" indent="-342900" algn="l">
              <a:buFont typeface="Arial" panose="020B0604020202020204" pitchFamily="34" charset="0"/>
              <a:buChar char="•"/>
            </a:pPr>
            <a:r>
              <a:rPr lang="en-GB" dirty="0" smtClean="0"/>
              <a:t>Civilians protection</a:t>
            </a:r>
          </a:p>
          <a:p>
            <a:pPr marL="342900" indent="-342900" algn="l">
              <a:buFont typeface="Arial" panose="020B0604020202020204" pitchFamily="34" charset="0"/>
              <a:buChar char="•"/>
            </a:pPr>
            <a:r>
              <a:rPr lang="en-GB" dirty="0" smtClean="0"/>
              <a:t>Engagement in war missions</a:t>
            </a:r>
          </a:p>
          <a:p>
            <a:pPr marL="342900" indent="-342900" algn="l">
              <a:buFont typeface="Arial" panose="020B0604020202020204" pitchFamily="34" charset="0"/>
              <a:buChar char="•"/>
            </a:pPr>
            <a:r>
              <a:rPr lang="en-GB" dirty="0" smtClean="0"/>
              <a:t>Volunteering to war</a:t>
            </a:r>
          </a:p>
          <a:p>
            <a:pPr marL="342900" indent="-342900" algn="l">
              <a:buFont typeface="Arial" panose="020B0604020202020204" pitchFamily="34" charset="0"/>
              <a:buChar char="•"/>
            </a:pP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238640" y="3627558"/>
            <a:ext cx="5790133" cy="2523067"/>
          </a:xfrm>
          <a:prstGeom prst="rect">
            <a:avLst/>
          </a:prstGeom>
        </p:spPr>
      </p:pic>
      <p:sp>
        <p:nvSpPr>
          <p:cNvPr id="5" name="Slide Number Placeholder 4"/>
          <p:cNvSpPr>
            <a:spLocks noGrp="1"/>
          </p:cNvSpPr>
          <p:nvPr>
            <p:ph type="sldNum" sz="quarter" idx="12"/>
          </p:nvPr>
        </p:nvSpPr>
        <p:spPr/>
        <p:txBody>
          <a:bodyPr/>
          <a:lstStyle/>
          <a:p>
            <a:fld id="{37137B1E-F36C-45BC-B2E8-759AE414B7C1}" type="slidenum">
              <a:rPr lang="en-GB" smtClean="0"/>
              <a:pPr/>
              <a:t>2</a:t>
            </a:fld>
            <a:endParaRPr lang="en-GB"/>
          </a:p>
        </p:txBody>
      </p:sp>
    </p:spTree>
    <p:extLst>
      <p:ext uri="{BB962C8B-B14F-4D97-AF65-F5344CB8AC3E}">
        <p14:creationId xmlns:p14="http://schemas.microsoft.com/office/powerpoint/2010/main" xmlns="" val="1115968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263" y="588461"/>
            <a:ext cx="10911840" cy="1051560"/>
          </a:xfrm>
        </p:spPr>
        <p:txBody>
          <a:bodyPr>
            <a:normAutofit fontScale="90000"/>
          </a:bodyPr>
          <a:lstStyle/>
          <a:p>
            <a:r>
              <a:rPr lang="en-GB" dirty="0" smtClean="0"/>
              <a:t>Main means of communication during WWII</a:t>
            </a:r>
            <a:endParaRPr lang="en-GB" dirty="0"/>
          </a:p>
        </p:txBody>
      </p:sp>
      <p:sp>
        <p:nvSpPr>
          <p:cNvPr id="3" name="Content Placeholder 2"/>
          <p:cNvSpPr>
            <a:spLocks noGrp="1"/>
          </p:cNvSpPr>
          <p:nvPr>
            <p:ph idx="1"/>
          </p:nvPr>
        </p:nvSpPr>
        <p:spPr>
          <a:xfrm>
            <a:off x="655812" y="1813462"/>
            <a:ext cx="10911840" cy="4187952"/>
          </a:xfrm>
        </p:spPr>
        <p:txBody>
          <a:bodyPr/>
          <a:lstStyle/>
          <a:p>
            <a:r>
              <a:rPr lang="en-GB" dirty="0" smtClean="0"/>
              <a:t>Radio broadcasts and newspapers</a:t>
            </a:r>
          </a:p>
          <a:p>
            <a:r>
              <a:rPr lang="en-GB" dirty="0" smtClean="0"/>
              <a:t>Americans were kept informed</a:t>
            </a:r>
          </a:p>
          <a:p>
            <a:r>
              <a:rPr lang="en-GB" dirty="0" smtClean="0"/>
              <a:t>People gathered to hear about what was happening overseas</a:t>
            </a:r>
          </a:p>
          <a:p>
            <a:r>
              <a:rPr lang="en-GB" dirty="0" smtClean="0"/>
              <a:t>Following battles became easy</a:t>
            </a:r>
          </a:p>
          <a:p>
            <a:endParaRPr lang="en-GB" dirty="0" smtClean="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563033" y="3299735"/>
            <a:ext cx="4748490" cy="2614367"/>
          </a:xfrm>
          <a:prstGeom prst="rect">
            <a:avLst/>
          </a:prstGeom>
        </p:spPr>
      </p:pic>
      <p:sp>
        <p:nvSpPr>
          <p:cNvPr id="5" name="Slide Number Placeholder 4"/>
          <p:cNvSpPr>
            <a:spLocks noGrp="1"/>
          </p:cNvSpPr>
          <p:nvPr>
            <p:ph type="sldNum" sz="quarter" idx="12"/>
          </p:nvPr>
        </p:nvSpPr>
        <p:spPr/>
        <p:txBody>
          <a:bodyPr/>
          <a:lstStyle/>
          <a:p>
            <a:fld id="{37137B1E-F36C-45BC-B2E8-759AE414B7C1}" type="slidenum">
              <a:rPr lang="en-GB" smtClean="0"/>
              <a:pPr/>
              <a:t>3</a:t>
            </a:fld>
            <a:endParaRPr lang="en-GB"/>
          </a:p>
        </p:txBody>
      </p:sp>
    </p:spTree>
    <p:extLst>
      <p:ext uri="{BB962C8B-B14F-4D97-AF65-F5344CB8AC3E}">
        <p14:creationId xmlns:p14="http://schemas.microsoft.com/office/powerpoint/2010/main" xmlns="" val="254995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5"/>
            <a:ext cx="9144000" cy="871329"/>
          </a:xfrm>
        </p:spPr>
        <p:txBody>
          <a:bodyPr>
            <a:normAutofit fontScale="90000"/>
          </a:bodyPr>
          <a:lstStyle/>
          <a:p>
            <a:pPr algn="l"/>
            <a:r>
              <a:rPr lang="en-GB" dirty="0" smtClean="0"/>
              <a:t>Political communication bias, accuracy and omission</a:t>
            </a:r>
            <a:endParaRPr lang="en-GB" dirty="0"/>
          </a:p>
        </p:txBody>
      </p:sp>
      <p:sp>
        <p:nvSpPr>
          <p:cNvPr id="3" name="Subtitle 2"/>
          <p:cNvSpPr>
            <a:spLocks noGrp="1"/>
          </p:cNvSpPr>
          <p:nvPr>
            <p:ph type="subTitle" idx="1"/>
          </p:nvPr>
        </p:nvSpPr>
        <p:spPr>
          <a:xfrm>
            <a:off x="1052051" y="2229666"/>
            <a:ext cx="9144000" cy="3286231"/>
          </a:xfrm>
        </p:spPr>
        <p:txBody>
          <a:bodyPr/>
          <a:lstStyle/>
          <a:p>
            <a:pPr marL="342900" indent="-342900" algn="l">
              <a:buFont typeface="Arial" panose="020B0604020202020204" pitchFamily="34" charset="0"/>
              <a:buChar char="•"/>
            </a:pPr>
            <a:r>
              <a:rPr lang="en-GB" dirty="0" smtClean="0"/>
              <a:t>Information was first hand</a:t>
            </a:r>
          </a:p>
          <a:p>
            <a:pPr marL="342900" indent="-342900" algn="l">
              <a:buFont typeface="Arial" panose="020B0604020202020204" pitchFamily="34" charset="0"/>
              <a:buChar char="•"/>
            </a:pPr>
            <a:r>
              <a:rPr lang="en-GB" dirty="0" smtClean="0"/>
              <a:t>Information was free from errors</a:t>
            </a:r>
          </a:p>
          <a:p>
            <a:pPr marL="342900" indent="-342900" algn="l">
              <a:buFont typeface="Arial" panose="020B0604020202020204" pitchFamily="34" charset="0"/>
              <a:buChar char="•"/>
            </a:pPr>
            <a:endParaRPr lang="en-GB" dirty="0" smtClean="0"/>
          </a:p>
          <a:p>
            <a:pPr marL="342900" indent="-342900" algn="l">
              <a:buFont typeface="Arial" panose="020B0604020202020204" pitchFamily="34" charset="0"/>
              <a:buChar char="•"/>
            </a:pP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348108" y="3126658"/>
            <a:ext cx="4170679" cy="2892498"/>
          </a:xfrm>
          <a:prstGeom prst="rect">
            <a:avLst/>
          </a:prstGeom>
        </p:spPr>
      </p:pic>
      <p:sp>
        <p:nvSpPr>
          <p:cNvPr id="5" name="Slide Number Placeholder 4"/>
          <p:cNvSpPr>
            <a:spLocks noGrp="1"/>
          </p:cNvSpPr>
          <p:nvPr>
            <p:ph type="sldNum" sz="quarter" idx="12"/>
          </p:nvPr>
        </p:nvSpPr>
        <p:spPr/>
        <p:txBody>
          <a:bodyPr/>
          <a:lstStyle/>
          <a:p>
            <a:fld id="{37137B1E-F36C-45BC-B2E8-759AE414B7C1}" type="slidenum">
              <a:rPr lang="en-GB" smtClean="0"/>
              <a:pPr/>
              <a:t>4</a:t>
            </a:fld>
            <a:endParaRPr lang="en-GB"/>
          </a:p>
        </p:txBody>
      </p:sp>
    </p:spTree>
    <p:extLst>
      <p:ext uri="{BB962C8B-B14F-4D97-AF65-F5344CB8AC3E}">
        <p14:creationId xmlns:p14="http://schemas.microsoft.com/office/powerpoint/2010/main" xmlns="" val="3425359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5181" y="758323"/>
            <a:ext cx="10363200" cy="1828800"/>
          </a:xfrm>
        </p:spPr>
        <p:txBody>
          <a:bodyPr/>
          <a:lstStyle/>
          <a:p>
            <a:pPr algn="l"/>
            <a:r>
              <a:rPr lang="en-GB" dirty="0" smtClean="0"/>
              <a:t>Role of communication in indicating roles</a:t>
            </a:r>
            <a:endParaRPr lang="en-GB" dirty="0"/>
          </a:p>
        </p:txBody>
      </p:sp>
      <p:sp>
        <p:nvSpPr>
          <p:cNvPr id="3" name="Subtitle 2"/>
          <p:cNvSpPr>
            <a:spLocks noGrp="1"/>
          </p:cNvSpPr>
          <p:nvPr>
            <p:ph type="subTitle" idx="1"/>
          </p:nvPr>
        </p:nvSpPr>
        <p:spPr>
          <a:xfrm>
            <a:off x="1524000" y="3602038"/>
            <a:ext cx="9144000" cy="3255962"/>
          </a:xfrm>
        </p:spPr>
        <p:txBody>
          <a:bodyPr>
            <a:normAutofit/>
          </a:bodyPr>
          <a:lstStyle/>
          <a:p>
            <a:pPr algn="l"/>
            <a:endParaRPr lang="en-GB" dirty="0" smtClean="0"/>
          </a:p>
          <a:p>
            <a:pPr marL="342900" indent="-342900" algn="l">
              <a:buFont typeface="Arial" panose="020B0604020202020204" pitchFamily="34" charset="0"/>
              <a:buChar char="•"/>
            </a:pPr>
            <a:r>
              <a:rPr lang="en-GB" dirty="0" smtClean="0"/>
              <a:t>Demonstrating</a:t>
            </a:r>
          </a:p>
          <a:p>
            <a:pPr marL="342900" indent="-342900" algn="l">
              <a:buFont typeface="Arial" panose="020B0604020202020204" pitchFamily="34" charset="0"/>
              <a:buChar char="•"/>
            </a:pPr>
            <a:r>
              <a:rPr lang="en-GB" dirty="0" smtClean="0"/>
              <a:t>Stating</a:t>
            </a:r>
          </a:p>
          <a:p>
            <a:pPr marL="342900" indent="-342900" algn="l">
              <a:buFont typeface="Arial" panose="020B0604020202020204" pitchFamily="34" charset="0"/>
              <a:buChar char="•"/>
            </a:pPr>
            <a:r>
              <a:rPr lang="en-GB" dirty="0" smtClean="0"/>
              <a:t>Insisting</a:t>
            </a:r>
          </a:p>
          <a:p>
            <a:pPr marL="342900" indent="-342900" algn="l">
              <a:buFont typeface="Arial" panose="020B0604020202020204" pitchFamily="34" charset="0"/>
              <a:buChar char="•"/>
            </a:pPr>
            <a:r>
              <a:rPr lang="en-GB" dirty="0" smtClean="0"/>
              <a:t>Women roles</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863742" y="3790334"/>
            <a:ext cx="5224156" cy="2568525"/>
          </a:xfrm>
          <a:prstGeom prst="rect">
            <a:avLst/>
          </a:prstGeom>
        </p:spPr>
      </p:pic>
      <p:sp>
        <p:nvSpPr>
          <p:cNvPr id="5" name="Slide Number Placeholder 4"/>
          <p:cNvSpPr>
            <a:spLocks noGrp="1"/>
          </p:cNvSpPr>
          <p:nvPr>
            <p:ph type="sldNum" sz="quarter" idx="12"/>
          </p:nvPr>
        </p:nvSpPr>
        <p:spPr/>
        <p:txBody>
          <a:bodyPr/>
          <a:lstStyle/>
          <a:p>
            <a:fld id="{37137B1E-F36C-45BC-B2E8-759AE414B7C1}" type="slidenum">
              <a:rPr lang="en-GB" smtClean="0"/>
              <a:pPr/>
              <a:t>5</a:t>
            </a:fld>
            <a:endParaRPr lang="en-GB"/>
          </a:p>
        </p:txBody>
      </p:sp>
    </p:spTree>
    <p:extLst>
      <p:ext uri="{BB962C8B-B14F-4D97-AF65-F5344CB8AC3E}">
        <p14:creationId xmlns:p14="http://schemas.microsoft.com/office/powerpoint/2010/main" xmlns="" val="294121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5"/>
            <a:ext cx="9144000" cy="886319"/>
          </a:xfrm>
        </p:spPr>
        <p:txBody>
          <a:bodyPr>
            <a:normAutofit/>
          </a:bodyPr>
          <a:lstStyle/>
          <a:p>
            <a:pPr algn="l"/>
            <a:r>
              <a:rPr lang="en-GB" dirty="0" smtClean="0"/>
              <a:t>The effect on citizens’ lives</a:t>
            </a:r>
            <a:endParaRPr lang="en-GB" dirty="0"/>
          </a:p>
        </p:txBody>
      </p:sp>
      <p:sp>
        <p:nvSpPr>
          <p:cNvPr id="3" name="Subtitle 2"/>
          <p:cNvSpPr>
            <a:spLocks noGrp="1"/>
          </p:cNvSpPr>
          <p:nvPr>
            <p:ph type="subTitle" idx="1"/>
          </p:nvPr>
        </p:nvSpPr>
        <p:spPr>
          <a:xfrm>
            <a:off x="1524000" y="2218545"/>
            <a:ext cx="9144000" cy="4497049"/>
          </a:xfrm>
        </p:spPr>
        <p:txBody>
          <a:bodyPr/>
          <a:lstStyle/>
          <a:p>
            <a:pPr marL="342900" indent="-342900" algn="l">
              <a:buFont typeface="Arial" panose="020B0604020202020204" pitchFamily="34" charset="0"/>
              <a:buChar char="•"/>
            </a:pPr>
            <a:r>
              <a:rPr lang="en-GB" dirty="0" smtClean="0"/>
              <a:t>Commitment</a:t>
            </a:r>
          </a:p>
          <a:p>
            <a:pPr marL="342900" indent="-342900" algn="l">
              <a:buFont typeface="Arial" panose="020B0604020202020204" pitchFamily="34" charset="0"/>
              <a:buChar char="•"/>
            </a:pPr>
            <a:r>
              <a:rPr lang="en-GB" dirty="0" smtClean="0"/>
              <a:t>Teamwork towards tasks</a:t>
            </a:r>
          </a:p>
          <a:p>
            <a:pPr marL="342900" indent="-342900" algn="l">
              <a:buFont typeface="Arial" panose="020B0604020202020204" pitchFamily="34" charset="0"/>
              <a:buChar char="•"/>
            </a:pPr>
            <a:r>
              <a:rPr lang="en-GB" dirty="0" smtClean="0"/>
              <a:t>Identification of duties and responsibilities</a:t>
            </a:r>
          </a:p>
          <a:p>
            <a:pPr marL="342900" indent="-342900" algn="l">
              <a:buFont typeface="Arial" panose="020B0604020202020204" pitchFamily="34" charset="0"/>
              <a:buChar char="•"/>
            </a:pP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87492" y="3825393"/>
            <a:ext cx="5348586" cy="2443396"/>
          </a:xfrm>
          <a:prstGeom prst="rect">
            <a:avLst/>
          </a:prstGeom>
        </p:spPr>
      </p:pic>
      <p:sp>
        <p:nvSpPr>
          <p:cNvPr id="5" name="Slide Number Placeholder 4"/>
          <p:cNvSpPr>
            <a:spLocks noGrp="1"/>
          </p:cNvSpPr>
          <p:nvPr>
            <p:ph type="sldNum" sz="quarter" idx="12"/>
          </p:nvPr>
        </p:nvSpPr>
        <p:spPr/>
        <p:txBody>
          <a:bodyPr/>
          <a:lstStyle/>
          <a:p>
            <a:fld id="{37137B1E-F36C-45BC-B2E8-759AE414B7C1}" type="slidenum">
              <a:rPr lang="en-GB" smtClean="0"/>
              <a:pPr/>
              <a:t>6</a:t>
            </a:fld>
            <a:endParaRPr lang="en-GB"/>
          </a:p>
        </p:txBody>
      </p:sp>
    </p:spTree>
    <p:extLst>
      <p:ext uri="{BB962C8B-B14F-4D97-AF65-F5344CB8AC3E}">
        <p14:creationId xmlns:p14="http://schemas.microsoft.com/office/powerpoint/2010/main" xmlns="" val="137931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0104" y="320507"/>
            <a:ext cx="9144000" cy="1590857"/>
          </a:xfrm>
        </p:spPr>
        <p:txBody>
          <a:bodyPr>
            <a:normAutofit/>
          </a:bodyPr>
          <a:lstStyle/>
          <a:p>
            <a:pPr algn="l"/>
            <a:r>
              <a:rPr lang="en-GB" dirty="0" smtClean="0"/>
              <a:t>Social cultural aspects</a:t>
            </a:r>
            <a:endParaRPr lang="en-GB" dirty="0"/>
          </a:p>
        </p:txBody>
      </p:sp>
      <p:sp>
        <p:nvSpPr>
          <p:cNvPr id="3" name="Subtitle 2"/>
          <p:cNvSpPr>
            <a:spLocks noGrp="1"/>
          </p:cNvSpPr>
          <p:nvPr>
            <p:ph type="subTitle" idx="1"/>
          </p:nvPr>
        </p:nvSpPr>
        <p:spPr>
          <a:xfrm>
            <a:off x="819605" y="2102213"/>
            <a:ext cx="9144000" cy="4755787"/>
          </a:xfrm>
        </p:spPr>
        <p:txBody>
          <a:bodyPr/>
          <a:lstStyle/>
          <a:p>
            <a:pPr marL="342900" indent="-342900" algn="l">
              <a:buFont typeface="Arial" panose="020B0604020202020204" pitchFamily="34" charset="0"/>
              <a:buChar char="•"/>
            </a:pPr>
            <a:r>
              <a:rPr lang="en-GB" dirty="0" smtClean="0"/>
              <a:t>Education</a:t>
            </a:r>
          </a:p>
          <a:p>
            <a:pPr marL="342900" indent="-342900" algn="l">
              <a:buFont typeface="Arial" panose="020B0604020202020204" pitchFamily="34" charset="0"/>
              <a:buChar char="•"/>
            </a:pPr>
            <a:r>
              <a:rPr lang="en-GB" dirty="0" smtClean="0"/>
              <a:t>Technological advancements</a:t>
            </a:r>
          </a:p>
          <a:p>
            <a:pPr marL="342900" indent="-342900" algn="l">
              <a:buFont typeface="Arial" panose="020B0604020202020204" pitchFamily="34" charset="0"/>
              <a:buChar char="•"/>
            </a:pPr>
            <a:r>
              <a:rPr lang="en-GB" dirty="0" smtClean="0"/>
              <a:t>Teamwork enhanced huge impacts on people lives</a:t>
            </a:r>
          </a:p>
          <a:p>
            <a:pPr marL="342900" indent="-342900" algn="l">
              <a:buFont typeface="Arial" panose="020B0604020202020204" pitchFamily="34" charset="0"/>
              <a:buChar char="•"/>
            </a:pP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910743" y="3700001"/>
            <a:ext cx="4737890" cy="2420579"/>
          </a:xfrm>
          <a:prstGeom prst="rect">
            <a:avLst/>
          </a:prstGeom>
        </p:spPr>
      </p:pic>
      <p:sp>
        <p:nvSpPr>
          <p:cNvPr id="5" name="Slide Number Placeholder 4"/>
          <p:cNvSpPr>
            <a:spLocks noGrp="1"/>
          </p:cNvSpPr>
          <p:nvPr>
            <p:ph type="sldNum" sz="quarter" idx="12"/>
          </p:nvPr>
        </p:nvSpPr>
        <p:spPr/>
        <p:txBody>
          <a:bodyPr/>
          <a:lstStyle/>
          <a:p>
            <a:fld id="{37137B1E-F36C-45BC-B2E8-759AE414B7C1}" type="slidenum">
              <a:rPr lang="en-GB" smtClean="0"/>
              <a:pPr/>
              <a:t>7</a:t>
            </a:fld>
            <a:endParaRPr lang="en-GB"/>
          </a:p>
        </p:txBody>
      </p:sp>
    </p:spTree>
    <p:extLst>
      <p:ext uri="{BB962C8B-B14F-4D97-AF65-F5344CB8AC3E}">
        <p14:creationId xmlns:p14="http://schemas.microsoft.com/office/powerpoint/2010/main" xmlns="" val="189127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269" y="735945"/>
            <a:ext cx="10911840" cy="1051560"/>
          </a:xfrm>
        </p:spPr>
        <p:txBody>
          <a:bodyPr/>
          <a:lstStyle/>
          <a:p>
            <a:r>
              <a:rPr lang="en-US" dirty="0" smtClean="0"/>
              <a:t>References</a:t>
            </a:r>
            <a:endParaRPr lang="en-US" dirty="0"/>
          </a:p>
        </p:txBody>
      </p:sp>
      <p:sp>
        <p:nvSpPr>
          <p:cNvPr id="3" name="Content Placeholder 2"/>
          <p:cNvSpPr>
            <a:spLocks noGrp="1"/>
          </p:cNvSpPr>
          <p:nvPr>
            <p:ph idx="1"/>
          </p:nvPr>
        </p:nvSpPr>
        <p:spPr>
          <a:xfrm>
            <a:off x="641064" y="2005191"/>
            <a:ext cx="10911840" cy="4187952"/>
          </a:xfrm>
        </p:spPr>
        <p:txBody>
          <a:bodyPr/>
          <a:lstStyle/>
          <a:p>
            <a:r>
              <a:rPr lang="en-US" dirty="0" err="1" smtClean="0"/>
              <a:t>Hyslop</a:t>
            </a:r>
            <a:r>
              <a:rPr lang="en-US" dirty="0" smtClean="0"/>
              <a:t>, S. G., &amp; In </a:t>
            </a:r>
            <a:r>
              <a:rPr lang="en-US" dirty="0" err="1" smtClean="0"/>
              <a:t>Kagan</a:t>
            </a:r>
            <a:r>
              <a:rPr lang="en-US" dirty="0" smtClean="0"/>
              <a:t>, N. (2018). </a:t>
            </a:r>
            <a:r>
              <a:rPr lang="en-US" i="1" dirty="0" smtClean="0"/>
              <a:t>Eyewitness to World War II: Unforgettable stories from history's greatest conflict</a:t>
            </a:r>
            <a:r>
              <a:rPr lang="en-US" dirty="0" smtClean="0"/>
              <a:t>.</a:t>
            </a:r>
          </a:p>
          <a:p>
            <a:r>
              <a:rPr lang="en-US" dirty="0" smtClean="0"/>
              <a:t>Ondaatje, M. (2018). </a:t>
            </a:r>
            <a:r>
              <a:rPr lang="en-US" i="1" dirty="0" err="1" smtClean="0"/>
              <a:t>Warlight</a:t>
            </a:r>
            <a:r>
              <a:rPr lang="en-US" dirty="0" smtClean="0"/>
              <a:t>.</a:t>
            </a:r>
          </a:p>
          <a:p>
            <a:r>
              <a:rPr lang="en-US" dirty="0" smtClean="0"/>
              <a:t>Birmingham, J. (2005). </a:t>
            </a:r>
            <a:r>
              <a:rPr lang="en-US" i="1" dirty="0" smtClean="0"/>
              <a:t>Weapons of choice: World War 2.1</a:t>
            </a:r>
            <a:r>
              <a:rPr lang="en-US" dirty="0" smtClean="0"/>
              <a:t>. Sydney: Pan Macmillan.</a:t>
            </a:r>
            <a:endParaRPr lang="en-US" dirty="0"/>
          </a:p>
        </p:txBody>
      </p:sp>
      <p:sp>
        <p:nvSpPr>
          <p:cNvPr id="4" name="Slide Number Placeholder 3"/>
          <p:cNvSpPr>
            <a:spLocks noGrp="1"/>
          </p:cNvSpPr>
          <p:nvPr>
            <p:ph type="sldNum" sz="quarter" idx="12"/>
          </p:nvPr>
        </p:nvSpPr>
        <p:spPr/>
        <p:txBody>
          <a:bodyPr/>
          <a:lstStyle/>
          <a:p>
            <a:fld id="{37137B1E-F36C-45BC-B2E8-759AE414B7C1}" type="slidenum">
              <a:rPr lang="en-GB" smtClean="0"/>
              <a:pPr/>
              <a:t>8</a:t>
            </a:fld>
            <a:endParaRPr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Aspect</Template>
  <TotalTime>268</TotalTime>
  <Words>1071</Words>
  <Application>Microsoft Office PowerPoint</Application>
  <PresentationFormat>Custom</PresentationFormat>
  <Paragraphs>52</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Aspect</vt:lpstr>
      <vt:lpstr>Name Institution Date Law</vt:lpstr>
      <vt:lpstr>Government policy during WWII</vt:lpstr>
      <vt:lpstr>Main means of communication during WWII</vt:lpstr>
      <vt:lpstr>Political communication bias, accuracy and omission</vt:lpstr>
      <vt:lpstr>Role of communication in indicating roles</vt:lpstr>
      <vt:lpstr>The effect on citizens’ lives</vt:lpstr>
      <vt:lpstr>Social cultural aspects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Institution Date</dc:title>
  <dc:creator>lastborn</dc:creator>
  <cp:lastModifiedBy>AbduAlqa</cp:lastModifiedBy>
  <cp:revision>25</cp:revision>
  <dcterms:created xsi:type="dcterms:W3CDTF">2020-03-24T11:50:47Z</dcterms:created>
  <dcterms:modified xsi:type="dcterms:W3CDTF">2020-03-24T13:26:15Z</dcterms:modified>
</cp:coreProperties>
</file>